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9" r:id="rId12"/>
    <p:sldId id="266" r:id="rId13"/>
    <p:sldId id="267"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55" autoAdjust="0"/>
    <p:restoredTop sz="94713" autoAdjust="0"/>
  </p:normalViewPr>
  <p:slideViewPr>
    <p:cSldViewPr>
      <p:cViewPr varScale="1">
        <p:scale>
          <a:sx n="106" d="100"/>
          <a:sy n="106" d="100"/>
        </p:scale>
        <p:origin x="-16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5" d="100"/>
          <a:sy n="85" d="100"/>
        </p:scale>
        <p:origin x="-377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992617-670F-4731-96B5-CFFA24577D45}" type="datetimeFigureOut">
              <a:rPr lang="ro-RO" smtClean="0"/>
              <a:pPr/>
              <a:t>13.03.2018</a:t>
            </a:fld>
            <a:endParaRPr lang="ro-R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21C17D-7802-4C07-B624-82478FC4FC40}" type="slidenum">
              <a:rPr lang="ro-RO" smtClean="0"/>
              <a:pPr/>
              <a:t>‹#›</a:t>
            </a:fld>
            <a:endParaRPr lang="ro-R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o-RO" dirty="0"/>
          </a:p>
        </p:txBody>
      </p:sp>
      <p:sp>
        <p:nvSpPr>
          <p:cNvPr id="4" name="Slide Number Placeholder 3"/>
          <p:cNvSpPr>
            <a:spLocks noGrp="1"/>
          </p:cNvSpPr>
          <p:nvPr>
            <p:ph type="sldNum" sz="quarter" idx="10"/>
          </p:nvPr>
        </p:nvSpPr>
        <p:spPr/>
        <p:txBody>
          <a:bodyPr/>
          <a:lstStyle/>
          <a:p>
            <a:fld id="{7921C17D-7802-4C07-B624-82478FC4FC40}" type="slidenum">
              <a:rPr lang="ro-RO" smtClean="0"/>
              <a:pPr/>
              <a:t>8</a:t>
            </a:fld>
            <a:endParaRPr lang="ro-R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D8BD707-D9CF-40AE-B4C6-C98DA3205C09}" type="datetimeFigureOut">
              <a:rPr lang="en-US" smtClean="0"/>
              <a:pPr/>
              <a:t>3/13/2018</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D8BD707-D9CF-40AE-B4C6-C98DA3205C09}" type="datetimeFigureOut">
              <a:rPr lang="en-US" smtClean="0"/>
              <a:pPr/>
              <a:t>3/13/2018</a:t>
            </a:fld>
            <a:endParaRPr lang="en-US"/>
          </a:p>
        </p:txBody>
      </p:sp>
      <p:sp>
        <p:nvSpPr>
          <p:cNvPr id="15" name="Slide Number Placeholder 14"/>
          <p:cNvSpPr>
            <a:spLocks noGrp="1"/>
          </p:cNvSpPr>
          <p:nvPr>
            <p:ph type="sldNum" sz="quarter" idx="15"/>
          </p:nvPr>
        </p:nvSpPr>
        <p:spPr/>
        <p:txBody>
          <a:bodyPr/>
          <a:lstStyle>
            <a:lvl1pPr algn="ctr">
              <a:defRPr/>
            </a:lvl1pPr>
          </a:lstStyle>
          <a:p>
            <a:fld id="{B6F15528-21DE-4FAA-801E-634DDDAF4B2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3/13/2018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3/13/2018</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3/13/2018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D8BD707-D9CF-40AE-B4C6-C98DA3205C09}" type="datetimeFigureOut">
              <a:rPr lang="en-US" smtClean="0"/>
              <a:pPr/>
              <a:t>3/13/2018</a:t>
            </a:fld>
            <a:endParaRPr lang="en-US"/>
          </a:p>
        </p:txBody>
      </p:sp>
      <p:sp>
        <p:nvSpPr>
          <p:cNvPr id="9" name="Slide Number Placeholder 8"/>
          <p:cNvSpPr>
            <a:spLocks noGrp="1"/>
          </p:cNvSpPr>
          <p:nvPr>
            <p:ph type="sldNum" sz="quarter" idx="15"/>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3/13/2018</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D8BD707-D9CF-40AE-B4C6-C98DA3205C09}" type="datetimeFigureOut">
              <a:rPr lang="en-US" smtClean="0"/>
              <a:pPr/>
              <a:t>3/13/2018</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F15528-21DE-4FAA-801E-634DDDAF4B2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ro.wikipedia.org/wiki/Rom%C3%A2nia_comunist%C4%83" TargetMode="External"/><Relationship Id="rId13" Type="http://schemas.openxmlformats.org/officeDocument/2006/relationships/hyperlink" Target="https://ro.wikipedia.org/wiki/%C8%98chei" TargetMode="External"/><Relationship Id="rId3" Type="http://schemas.openxmlformats.org/officeDocument/2006/relationships/hyperlink" Target="https://ro.wikipedia.org/wiki/Bronz" TargetMode="External"/><Relationship Id="rId7" Type="http://schemas.openxmlformats.org/officeDocument/2006/relationships/hyperlink" Target="https://ro.wikipedia.org/wiki/Valea_Cet%C4%83%C8%9Bii" TargetMode="External"/><Relationship Id="rId12" Type="http://schemas.openxmlformats.org/officeDocument/2006/relationships/hyperlink" Target="https://ro.wikipedia.org/w/index.php?title=Cetatea_(cartier)&amp;action=edit&amp;redlink=1" TargetMode="External"/><Relationship Id="rId17" Type="http://schemas.openxmlformats.org/officeDocument/2006/relationships/hyperlink" Target="https://ro.wikipedia.org/wiki/Stupini" TargetMode="External"/><Relationship Id="rId2" Type="http://schemas.openxmlformats.org/officeDocument/2006/relationships/hyperlink" Target="https://ro.wikipedia.org/wiki/Neolitic" TargetMode="External"/><Relationship Id="rId16" Type="http://schemas.openxmlformats.org/officeDocument/2006/relationships/hyperlink" Target="https://ro.wikipedia.org/wiki/D%C3%A2rste" TargetMode="External"/><Relationship Id="rId1" Type="http://schemas.openxmlformats.org/officeDocument/2006/relationships/slideLayout" Target="../slideLayouts/slideLayout2.xml"/><Relationship Id="rId6" Type="http://schemas.openxmlformats.org/officeDocument/2006/relationships/hyperlink" Target="https://ro.wikipedia.org/wiki/Cetate" TargetMode="External"/><Relationship Id="rId11" Type="http://schemas.openxmlformats.org/officeDocument/2006/relationships/hyperlink" Target="https://ro.wikipedia.org/wiki/Bra%C8%99ovechi" TargetMode="External"/><Relationship Id="rId5" Type="http://schemas.openxmlformats.org/officeDocument/2006/relationships/hyperlink" Target="https://ro.wikipedia.org/wiki/Daci" TargetMode="External"/><Relationship Id="rId15" Type="http://schemas.openxmlformats.org/officeDocument/2006/relationships/hyperlink" Target="https://ro.wikipedia.org/wiki/Noua" TargetMode="External"/><Relationship Id="rId10" Type="http://schemas.openxmlformats.org/officeDocument/2006/relationships/hyperlink" Target="https://ro.wikipedia.org/wiki/Bartolomeu" TargetMode="External"/><Relationship Id="rId4" Type="http://schemas.openxmlformats.org/officeDocument/2006/relationships/hyperlink" Target="https://ro.wikipedia.org/wiki/Arheologie" TargetMode="External"/><Relationship Id="rId9" Type="http://schemas.openxmlformats.org/officeDocument/2006/relationships/hyperlink" Target="https://ro.wikipedia.org/wiki/Secolul_XIII" TargetMode="External"/><Relationship Id="rId14" Type="http://schemas.openxmlformats.org/officeDocument/2006/relationships/hyperlink" Target="https://ro.wikipedia.org/wiki/Blum%C4%83n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ro-RO" dirty="0" smtClean="0"/>
          </a:p>
          <a:p>
            <a:endParaRPr lang="ro-RO" dirty="0" smtClean="0"/>
          </a:p>
        </p:txBody>
      </p:sp>
      <p:sp>
        <p:nvSpPr>
          <p:cNvPr id="2" name="Title 1"/>
          <p:cNvSpPr>
            <a:spLocks noGrp="1"/>
          </p:cNvSpPr>
          <p:nvPr>
            <p:ph type="ctr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ROMANIA-BRASOV</a:t>
            </a:r>
            <a:endParaRPr lang="ro-RO" dirty="0"/>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dirty="0" smtClean="0"/>
              <a:t>Vecinii</a:t>
            </a:r>
            <a:r>
              <a:rPr lang="en-GB" dirty="0" smtClean="0"/>
              <a:t>:</a:t>
            </a:r>
            <a:r>
              <a:rPr lang="ro-RO" dirty="0" smtClean="0"/>
              <a:t>-la E se învecinează cu județul Covasna</a:t>
            </a:r>
          </a:p>
          <a:p>
            <a:r>
              <a:rPr lang="ro-RO" dirty="0" smtClean="0"/>
              <a:t>             -la SE cu județul Buzău</a:t>
            </a:r>
          </a:p>
          <a:p>
            <a:r>
              <a:rPr lang="ro-RO" dirty="0" smtClean="0"/>
              <a:t>             -la S cu județul Prahova și Dâmbovița</a:t>
            </a:r>
          </a:p>
          <a:p>
            <a:r>
              <a:rPr lang="ro-RO" dirty="0" smtClean="0"/>
              <a:t>             -la SV cu județul Argeș</a:t>
            </a:r>
          </a:p>
          <a:p>
            <a:r>
              <a:rPr lang="ro-RO" dirty="0" smtClean="0"/>
              <a:t>             -la V cu județul Sibiu</a:t>
            </a:r>
          </a:p>
          <a:p>
            <a:r>
              <a:rPr lang="ro-RO" dirty="0" smtClean="0"/>
              <a:t>             -la NV cu județul Mureș</a:t>
            </a:r>
          </a:p>
          <a:p>
            <a:r>
              <a:rPr lang="ro-RO" dirty="0" smtClean="0"/>
              <a:t>             -la N cu județul Harghita</a:t>
            </a:r>
          </a:p>
          <a:p>
            <a:pPr>
              <a:buNone/>
            </a:pPr>
            <a:endParaRPr lang="ro-RO" dirty="0" smtClean="0"/>
          </a:p>
          <a:p>
            <a:pPr>
              <a:buNone/>
            </a:pPr>
            <a:endParaRPr lang="ro-RO" dirty="0" smtClean="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GEOGRAFIA</a:t>
            </a:r>
            <a:endParaRPr lang="ro-RO" dirty="0"/>
          </a:p>
        </p:txBody>
      </p:sp>
    </p:spTree>
  </p:cSld>
  <p:clrMapOvr>
    <a:masterClrMapping/>
  </p:clrMapOvr>
  <p:transition>
    <p:wheel spokes="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dirty="0" smtClean="0"/>
              <a:t>Fauna este</a:t>
            </a:r>
            <a:r>
              <a:rPr lang="ro-RO" dirty="0" smtClean="0"/>
              <a:t> Flora municipiului nu diferă de cea a județului.Animalele sălbatice sunt rare trăind retrase în pădurile din împrejurimi. Muntele Tâmpa este declarat rezervație naturală (</a:t>
            </a:r>
            <a:r>
              <a:rPr lang="ro-RO" dirty="0" smtClean="0"/>
              <a:t>203,4ha).</a:t>
            </a:r>
          </a:p>
          <a:p>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rmAutofit/>
          </a:bodyPr>
          <a:lstStyle/>
          <a:p>
            <a:r>
              <a:rPr lang="ro-RO" dirty="0" smtClean="0"/>
              <a:t>FAUNA ȘI FLORA</a:t>
            </a:r>
            <a:endParaRPr lang="ro-RO"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dirty="0" smtClean="0"/>
              <a:t>-județul Brașovul are o suprafată de 5.363km pătrați reprezentând 2,3% din suprafața tării</a:t>
            </a:r>
          </a:p>
          <a:p>
            <a:r>
              <a:rPr lang="ro-RO" dirty="0" smtClean="0"/>
              <a:t>-este situată în partea centrală a tării, pe cursul mijlociu al râului Olt.</a:t>
            </a:r>
          </a:p>
          <a:p>
            <a:pPr>
              <a:buNone/>
            </a:pPr>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SUPRAFAȚA</a:t>
            </a:r>
            <a:endParaRPr lang="ro-RO" dirty="0"/>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vi-VN" dirty="0" smtClean="0"/>
              <a:t>Mărturiile dezgropate indică prezența unor mari culturi </a:t>
            </a:r>
            <a:r>
              <a:rPr lang="vi-VN" dirty="0" smtClean="0">
                <a:hlinkClick r:id="rId2" tooltip="Neolitic"/>
              </a:rPr>
              <a:t>neolitice</a:t>
            </a:r>
            <a:r>
              <a:rPr lang="vi-VN" dirty="0" smtClean="0"/>
              <a:t> (celebra cultură Noua, Tei, Schnekenberg) pe teritoriul de azi al Brașovului apoi au urmat descoperiri din epoca </a:t>
            </a:r>
            <a:r>
              <a:rPr lang="vi-VN" dirty="0" smtClean="0">
                <a:hlinkClick r:id="rId3" tooltip="Bronz"/>
              </a:rPr>
              <a:t>bronzului</a:t>
            </a:r>
            <a:endParaRPr lang="vi-VN" dirty="0" smtClean="0"/>
          </a:p>
          <a:p>
            <a:r>
              <a:rPr lang="vi-VN" dirty="0" smtClean="0"/>
              <a:t>Mai târziu, descoperirile </a:t>
            </a:r>
            <a:r>
              <a:rPr lang="vi-VN" dirty="0" smtClean="0">
                <a:hlinkClick r:id="rId4" tooltip="Arheologie"/>
              </a:rPr>
              <a:t>arheologice</a:t>
            </a:r>
            <a:r>
              <a:rPr lang="vi-VN" dirty="0" smtClean="0"/>
              <a:t> au atestat existența unor temple </a:t>
            </a:r>
            <a:r>
              <a:rPr lang="vi-VN" dirty="0" smtClean="0">
                <a:hlinkClick r:id="rId5" tooltip="Daci"/>
              </a:rPr>
              <a:t>dacice</a:t>
            </a:r>
            <a:r>
              <a:rPr lang="vi-VN" dirty="0" smtClean="0"/>
              <a:t> în zona Pietrele lui Solomon, a unor depozite de alimente în Piața Sfatului, a unor așezări și </a:t>
            </a:r>
            <a:r>
              <a:rPr lang="vi-VN" dirty="0" smtClean="0">
                <a:hlinkClick r:id="rId6" tooltip="Cetate"/>
              </a:rPr>
              <a:t>cetăți</a:t>
            </a:r>
            <a:r>
              <a:rPr lang="vi-VN" dirty="0" smtClean="0"/>
              <a:t> pe Dealul Melcilor și în cartierul </a:t>
            </a:r>
            <a:r>
              <a:rPr lang="vi-VN" dirty="0" smtClean="0">
                <a:hlinkClick r:id="rId7" tooltip="Valea Cetății"/>
              </a:rPr>
              <a:t>Valea Cetății</a:t>
            </a:r>
            <a:r>
              <a:rPr lang="vi-VN" dirty="0" smtClean="0"/>
              <a:t>. Majoritatea acestora au fost deteriorate sau distruse de către autoritățile </a:t>
            </a:r>
            <a:r>
              <a:rPr lang="vi-VN" dirty="0" smtClean="0">
                <a:hlinkClick r:id="rId8" tooltip="România comunistă"/>
              </a:rPr>
              <a:t>comuniste</a:t>
            </a:r>
            <a:r>
              <a:rPr lang="vi-VN" dirty="0" smtClean="0"/>
              <a:t>, în cadrul programului de sistematizare.</a:t>
            </a:r>
          </a:p>
          <a:p>
            <a:r>
              <a:rPr lang="vi-VN" dirty="0" smtClean="0"/>
              <a:t>Până spre </a:t>
            </a:r>
            <a:r>
              <a:rPr lang="vi-VN" dirty="0" smtClean="0">
                <a:hlinkClick r:id="rId9" tooltip="Secolul XIII"/>
              </a:rPr>
              <a:t>secolul XIII</a:t>
            </a:r>
            <a:r>
              <a:rPr lang="vi-VN" dirty="0" smtClean="0"/>
              <a:t> al erei noastre, nici un document nu pomenește de Brașov. Totuși, se remarcă o continuă locuire, mai ales în zona Șchei sau Bartolomeu. Actualul municipiu s-a format prin unirea a mai multor nuclee: </a:t>
            </a:r>
            <a:r>
              <a:rPr lang="vi-VN" dirty="0" smtClean="0">
                <a:hlinkClick r:id="rId10" tooltip="Bartolomeu"/>
              </a:rPr>
              <a:t>Bartholomä</a:t>
            </a:r>
            <a:r>
              <a:rPr lang="vi-VN" dirty="0" smtClean="0"/>
              <a:t>, </a:t>
            </a:r>
            <a:r>
              <a:rPr lang="vi-VN" dirty="0" smtClean="0">
                <a:hlinkClick r:id="rId11" tooltip="Brașovechi"/>
              </a:rPr>
              <a:t>Martinsberg</a:t>
            </a:r>
            <a:r>
              <a:rPr lang="vi-VN" dirty="0" smtClean="0"/>
              <a:t>, </a:t>
            </a:r>
            <a:r>
              <a:rPr lang="vi-VN" dirty="0" smtClean="0">
                <a:hlinkClick r:id="rId12" tooltip="Cetatea (cartier) — pagină inexistentă"/>
              </a:rPr>
              <a:t>Cetatea (Corona)</a:t>
            </a:r>
            <a:r>
              <a:rPr lang="vi-VN" dirty="0" smtClean="0"/>
              <a:t>, </a:t>
            </a:r>
            <a:r>
              <a:rPr lang="vi-VN" dirty="0" smtClean="0">
                <a:hlinkClick r:id="rId13" tooltip="Șchei"/>
              </a:rPr>
              <a:t>Șchei</a:t>
            </a:r>
            <a:r>
              <a:rPr lang="vi-VN" dirty="0" smtClean="0"/>
              <a:t>, </a:t>
            </a:r>
            <a:r>
              <a:rPr lang="vi-VN" dirty="0" smtClean="0">
                <a:hlinkClick r:id="rId14" tooltip="Blumăna"/>
              </a:rPr>
              <a:t>Blumăna</a:t>
            </a:r>
            <a:r>
              <a:rPr lang="vi-VN" dirty="0" smtClean="0"/>
              <a:t>, </a:t>
            </a:r>
            <a:r>
              <a:rPr lang="vi-VN" dirty="0" smtClean="0">
                <a:hlinkClick r:id="rId15" tooltip="Noua"/>
              </a:rPr>
              <a:t>Noua</a:t>
            </a:r>
            <a:r>
              <a:rPr lang="vi-VN" dirty="0" smtClean="0"/>
              <a:t>, </a:t>
            </a:r>
            <a:r>
              <a:rPr lang="vi-VN" dirty="0" smtClean="0">
                <a:hlinkClick r:id="rId16" tooltip="Dârste"/>
              </a:rPr>
              <a:t>Dârste</a:t>
            </a:r>
            <a:r>
              <a:rPr lang="vi-VN" dirty="0" smtClean="0"/>
              <a:t>, </a:t>
            </a:r>
            <a:r>
              <a:rPr lang="vi-VN" dirty="0" smtClean="0">
                <a:hlinkClick r:id="rId17" tooltip="Stupini"/>
              </a:rPr>
              <a:t>Stupini</a:t>
            </a:r>
            <a:r>
              <a:rPr lang="vi-VN" dirty="0" smtClean="0"/>
              <a:t>.</a:t>
            </a:r>
          </a:p>
          <a:p>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rmAutofit/>
          </a:bodyPr>
          <a:lstStyle/>
          <a:p>
            <a:r>
              <a:rPr lang="ro-RO" dirty="0" smtClean="0"/>
              <a:t>ISTORIA</a:t>
            </a:r>
            <a:endParaRPr lang="ro-RO" dirty="0"/>
          </a:p>
        </p:txBody>
      </p:sp>
    </p:spTree>
  </p:cSld>
  <p:clrMapOvr>
    <a:masterClrMapping/>
  </p:clrMapOvr>
  <p:transition>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dirty="0" smtClean="0"/>
              <a:t>În Brașov vara durează aproximativ 50 de zile si iarna circa 90 de zile.Clima Brașovului este temperat continentală.Vara este o temperatură în jur de 22-27 de grade,iar iarna între -18 – 9 grade.</a:t>
            </a:r>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CLIMA SI PRECIPITAȚI.</a:t>
            </a:r>
            <a:endParaRPr lang="ro-RO"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dirty="0" smtClean="0"/>
              <a:t>Prin municipiul Brașov trec râurile Șcheiu , Valea Tei , Valea Răcădău , Valea Plopilor cu Valea Scurtă , Valea Florilor , Gorganu , Canalul Timis și Râul Timis.</a:t>
            </a:r>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HIDROGRAFIA</a:t>
            </a:r>
            <a:endParaRPr lang="ro-RO"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ini pentru Brasov"/>
          <p:cNvPicPr>
            <a:picLocks noChangeAspect="1" noChangeArrowheads="1"/>
          </p:cNvPicPr>
          <p:nvPr/>
        </p:nvPicPr>
        <p:blipFill>
          <a:blip r:embed="rId2"/>
          <a:srcRect/>
          <a:stretch>
            <a:fillRect/>
          </a:stretch>
        </p:blipFill>
        <p:spPr bwMode="auto">
          <a:xfrm>
            <a:off x="609600" y="609600"/>
            <a:ext cx="8001000" cy="529366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smtClean="0"/>
              <a:t>SFARSIT</a:t>
            </a:r>
            <a:endParaRPr lang="ro-RO"/>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GB" dirty="0" smtClean="0"/>
              <a:t>INFORMATII:</a:t>
            </a:r>
            <a:endParaRPr lang="ro-RO" dirty="0"/>
          </a:p>
        </p:txBody>
      </p:sp>
      <p:sp>
        <p:nvSpPr>
          <p:cNvPr id="3" name="Content Placeholder 2"/>
          <p:cNvSpPr>
            <a:spLocks noGrp="1"/>
          </p:cNvSpPr>
          <p:nvPr>
            <p:ph sz="half" idx="1"/>
          </p:nvPr>
        </p:nvSpPr>
        <p:spPr/>
        <p:txBody>
          <a:bodyPr>
            <a:normAutofit lnSpcReduction="10000"/>
          </a:bodyPr>
          <a:lstStyle/>
          <a:p>
            <a:r>
              <a:rPr lang="vi-VN" dirty="0" smtClean="0"/>
              <a:t>Municipiul Brașov a reprezentat, de secole, unul dintre cele mai importante, puternice și înfloritoare orașe din zonă. Datorită poziției geografice privilegiate și a infrastructurii sale de astăzi, el permite dezvoltarea multor activități economice, culturale și sportive.</a:t>
            </a:r>
            <a:endParaRPr lang="ro-RO" dirty="0"/>
          </a:p>
        </p:txBody>
      </p:sp>
      <p:pic>
        <p:nvPicPr>
          <p:cNvPr id="5" name="Content Placeholder 4" descr="brasov1 (1).jpg"/>
          <p:cNvPicPr>
            <a:picLocks noGrp="1" noChangeAspect="1"/>
          </p:cNvPicPr>
          <p:nvPr>
            <p:ph sz="half" idx="2"/>
          </p:nvPr>
        </p:nvPicPr>
        <p:blipFill>
          <a:blip r:embed="rId2"/>
          <a:stretch>
            <a:fillRect/>
          </a:stretch>
        </p:blipFill>
        <p:spPr>
          <a:xfrm>
            <a:off x="4728138" y="2667000"/>
            <a:ext cx="3979299" cy="2332864"/>
          </a:xfrm>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dirty="0" smtClean="0"/>
              <a:t>Aproximativ</a:t>
            </a:r>
            <a:r>
              <a:rPr lang="en-GB" dirty="0" smtClean="0"/>
              <a:t>: 457km</a:t>
            </a:r>
          </a:p>
          <a:p>
            <a:r>
              <a:rPr lang="en-GB" dirty="0" err="1" smtClean="0"/>
              <a:t>Durata</a:t>
            </a:r>
            <a:r>
              <a:rPr lang="en-GB" dirty="0" smtClean="0"/>
              <a:t>: 6  ore </a:t>
            </a:r>
            <a:r>
              <a:rPr lang="en-GB" dirty="0" err="1" smtClean="0"/>
              <a:t>si</a:t>
            </a:r>
            <a:r>
              <a:rPr lang="en-GB" dirty="0" smtClean="0"/>
              <a:t> 32 minute</a:t>
            </a:r>
          </a:p>
          <a:p>
            <a:r>
              <a:rPr lang="en-GB" dirty="0" smtClean="0"/>
              <a:t>Se </a:t>
            </a:r>
            <a:r>
              <a:rPr lang="en-GB" dirty="0" err="1" smtClean="0"/>
              <a:t>trece</a:t>
            </a:r>
            <a:r>
              <a:rPr lang="en-GB" dirty="0" smtClean="0"/>
              <a:t> </a:t>
            </a:r>
            <a:r>
              <a:rPr lang="en-GB" dirty="0" err="1" smtClean="0"/>
              <a:t>prin</a:t>
            </a:r>
            <a:r>
              <a:rPr lang="en-GB" dirty="0" smtClean="0"/>
              <a:t>: </a:t>
            </a:r>
            <a:r>
              <a:rPr lang="en-GB" dirty="0" err="1" smtClean="0"/>
              <a:t>Zalau</a:t>
            </a:r>
            <a:r>
              <a:rPr lang="en-GB" dirty="0" smtClean="0"/>
              <a:t> , </a:t>
            </a:r>
            <a:r>
              <a:rPr lang="en-GB" dirty="0" err="1" smtClean="0"/>
              <a:t>Cluj</a:t>
            </a:r>
            <a:r>
              <a:rPr lang="en-GB" dirty="0" smtClean="0"/>
              <a:t> </a:t>
            </a:r>
            <a:r>
              <a:rPr lang="en-GB" dirty="0" err="1" smtClean="0"/>
              <a:t>Napoca</a:t>
            </a:r>
            <a:r>
              <a:rPr lang="en-GB" dirty="0" smtClean="0"/>
              <a:t> , </a:t>
            </a:r>
            <a:r>
              <a:rPr lang="en-GB" dirty="0" err="1" smtClean="0"/>
              <a:t>Targu</a:t>
            </a:r>
            <a:r>
              <a:rPr lang="en-GB" dirty="0" smtClean="0"/>
              <a:t> </a:t>
            </a:r>
            <a:r>
              <a:rPr lang="en-GB" dirty="0" err="1" smtClean="0"/>
              <a:t>Mures</a:t>
            </a:r>
            <a:r>
              <a:rPr lang="en-GB" dirty="0" smtClean="0"/>
              <a:t> , </a:t>
            </a:r>
            <a:r>
              <a:rPr lang="en-GB" dirty="0" err="1" smtClean="0"/>
              <a:t>Sighisoara</a:t>
            </a:r>
            <a:r>
              <a:rPr lang="en-GB" dirty="0" smtClean="0"/>
              <a:t>.</a:t>
            </a:r>
          </a:p>
          <a:p>
            <a:r>
              <a:rPr lang="ro-RO" dirty="0" smtClean="0"/>
              <a:t>Consum</a:t>
            </a:r>
            <a:r>
              <a:rPr lang="en-GB" dirty="0" smtClean="0"/>
              <a:t>: 7,5L / 100km</a:t>
            </a:r>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GB" dirty="0" err="1" smtClean="0"/>
              <a:t>Distan</a:t>
            </a:r>
            <a:r>
              <a:rPr lang="ro-RO" dirty="0" smtClean="0"/>
              <a:t>ț</a:t>
            </a:r>
            <a:r>
              <a:rPr lang="en-GB" dirty="0" smtClean="0"/>
              <a:t>a Sa</a:t>
            </a:r>
            <a:r>
              <a:rPr lang="ro-RO" dirty="0" smtClean="0"/>
              <a:t>t</a:t>
            </a:r>
            <a:r>
              <a:rPr lang="en-GB" dirty="0" smtClean="0"/>
              <a:t>u </a:t>
            </a:r>
            <a:r>
              <a:rPr lang="ro-RO" dirty="0" smtClean="0"/>
              <a:t>M</a:t>
            </a:r>
            <a:r>
              <a:rPr lang="en-GB" dirty="0" smtClean="0"/>
              <a:t>are-</a:t>
            </a:r>
            <a:r>
              <a:rPr lang="ro-RO" dirty="0" smtClean="0"/>
              <a:t>Brașov</a:t>
            </a:r>
            <a:endParaRPr lang="ro-RO"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ro-RO" dirty="0" smtClean="0">
                <a:solidFill>
                  <a:schemeClr val="bg1"/>
                </a:solidFill>
              </a:rPr>
              <a:t>Castelul Bran</a:t>
            </a:r>
            <a:r>
              <a:rPr lang="en-GB" dirty="0" smtClean="0"/>
              <a:t>: </a:t>
            </a:r>
            <a:r>
              <a:rPr lang="vi-VN" dirty="0" smtClean="0"/>
              <a:t>Castelul Bran, sau, cum le place amatorilor de senzații, Castelul lui Dracula, ridicat aici cu mai bine de 600 de ani în urmă, păstrează și transmite vizitatorilor ceva din mândria cavalerilor care i-au călcat pragul în vremurile sale.</a:t>
            </a:r>
          </a:p>
          <a:p>
            <a:r>
              <a:rPr lang="vi-VN" dirty="0" smtClean="0"/>
              <a:t>Castelul Bran se situează la mai puțin de 30 km de Brașov, construit pe o stâncă, într-un amplasament cheie din punct de vedere strategic. El adăpostește în acest moment Muzeul Bran, muzeu ce se întinde pe cele patru etaje ale castelului. Aici sunt expuse colecții de ceramică, mobilier, arme și armuri, iar în curtea castelului se află un mic muzeu al satului, cu case tradiționale din regiunea culoarului Rucăr-Bran.</a:t>
            </a:r>
          </a:p>
          <a:p>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GB" dirty="0" err="1" smtClean="0"/>
              <a:t>Atrac</a:t>
            </a:r>
            <a:r>
              <a:rPr lang="ro-RO" dirty="0" smtClean="0"/>
              <a:t>ții turistice</a:t>
            </a:r>
            <a:endParaRPr lang="ro-RO" dirty="0"/>
          </a:p>
        </p:txBody>
      </p:sp>
    </p:spTree>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ownloads\admission-main1.jpg"/>
          <p:cNvPicPr>
            <a:picLocks noChangeAspect="1" noChangeArrowheads="1"/>
          </p:cNvPicPr>
          <p:nvPr/>
        </p:nvPicPr>
        <p:blipFill>
          <a:blip r:embed="rId2"/>
          <a:srcRect/>
          <a:stretch>
            <a:fillRect/>
          </a:stretch>
        </p:blipFill>
        <p:spPr bwMode="auto">
          <a:xfrm>
            <a:off x="209602" y="228600"/>
            <a:ext cx="8705797" cy="6400800"/>
          </a:xfrm>
          <a:prstGeom prst="rect">
            <a:avLst/>
          </a:prstGeom>
          <a:noFill/>
        </p:spPr>
      </p:pic>
    </p:spTree>
  </p:cSld>
  <p:clrMapOvr>
    <a:masterClrMapping/>
  </p:clrMapOvr>
  <p:transition>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vi-VN" dirty="0" smtClean="0"/>
              <a:t>Biserica Neagră de astăzi se înalţă pe locul unei biserici romanice mai vechi din secolul al XIII-lea. Construcţia ei a început în anul 1383, când Braşovul se afla într-o perioadă de dezvoltare culturală şi economică puternică, fiind cel mai însemnat oraş comercial şi industrial la graniţa dintre apus şi răsărit.</a:t>
            </a:r>
            <a:br>
              <a:rPr lang="vi-VN" dirty="0" smtClean="0"/>
            </a:br>
            <a:r>
              <a:rPr lang="vi-VN" dirty="0" smtClean="0"/>
              <a:t/>
            </a:r>
            <a:br>
              <a:rPr lang="vi-VN" dirty="0" smtClean="0"/>
            </a:br>
            <a:endParaRPr lang="vi-VN" dirty="0" smtClean="0"/>
          </a:p>
          <a:p>
            <a:r>
              <a:rPr lang="vi-VN" dirty="0" smtClean="0"/>
              <a:t>Invazia turcilor din 1421 a întrerupt lucrările de construcţie a bisericii, oraşul fiind nevoit să se concentreze asupra fortificaţiilor, dar au fost continuate mai târziu după un plan mult simplificat. Din cauza unui cutremur de proporţii în 1471, turnul sudic nu a fost construit până la înălţimea intenţionată. 1477 poate fi considerat anul încheierii lucrărilor de construcţie a bisericii, în 1499 se menţionează o orgă nouă, iar mai târziu s-au mai efectuat lucrări la turn prin care i s-au adăugat un ceas şi clopote în 1514. </a:t>
            </a:r>
            <a:br>
              <a:rPr lang="vi-VN" dirty="0" smtClean="0"/>
            </a:br>
            <a:r>
              <a:rPr lang="vi-VN" dirty="0" smtClean="0"/>
              <a:t/>
            </a:r>
            <a:br>
              <a:rPr lang="vi-VN" dirty="0" smtClean="0"/>
            </a:br>
            <a:r>
              <a:rPr lang="vi-VN" dirty="0" smtClean="0"/>
              <a:t>Parohia braşoveană a primit hramul Sfintei Maria, fapt dovedit şi astăzi de fresca Mariei, aflată în hala porţii sudice.</a:t>
            </a:r>
          </a:p>
          <a:p>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GB" dirty="0" err="1" smtClean="0"/>
              <a:t>Biserica</a:t>
            </a:r>
            <a:r>
              <a:rPr lang="en-GB" dirty="0" smtClean="0"/>
              <a:t> </a:t>
            </a:r>
            <a:r>
              <a:rPr lang="en-GB" dirty="0" err="1" smtClean="0"/>
              <a:t>Neagr</a:t>
            </a:r>
            <a:r>
              <a:rPr lang="ro-RO" dirty="0" smtClean="0"/>
              <a:t>ă</a:t>
            </a:r>
            <a:endParaRPr lang="ro-RO"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meseria-de-ghid-a-redevenit-atractiva-biserica-neagra-din-brasov-a-cerut-ajutorul-unor-elevi-pasionati_1_size19.jpg"/>
          <p:cNvPicPr>
            <a:picLocks noChangeAspect="1" noChangeArrowheads="1"/>
          </p:cNvPicPr>
          <p:nvPr/>
        </p:nvPicPr>
        <p:blipFill>
          <a:blip r:embed="rId2"/>
          <a:srcRect/>
          <a:stretch>
            <a:fillRect/>
          </a:stretch>
        </p:blipFill>
        <p:spPr bwMode="auto">
          <a:xfrm>
            <a:off x="228600" y="685800"/>
            <a:ext cx="8753475" cy="5238750"/>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fontAlgn="t"/>
            <a:r>
              <a:rPr lang="ro-RO" dirty="0" smtClean="0"/>
              <a:t>În Brașov este o populatie de 632.650 de mii până în anul 2017 , 1 ianuarie.</a:t>
            </a:r>
            <a:endParaRPr lang="ro-RO" dirty="0"/>
          </a:p>
        </p:txBody>
      </p:sp>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POPULATIE</a:t>
            </a:r>
            <a:endParaRPr lang="ro-RO"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OU_BV_Brasov_Flag1.png"/>
          <p:cNvPicPr>
            <a:picLocks noGrp="1" noChangeAspect="1"/>
          </p:cNvPicPr>
          <p:nvPr>
            <p:ph idx="1"/>
          </p:nvPr>
        </p:nvPicPr>
        <p:blipFill>
          <a:blip r:embed="rId2"/>
          <a:stretch>
            <a:fillRect/>
          </a:stretch>
        </p:blipFill>
        <p:spPr>
          <a:xfrm>
            <a:off x="2867025" y="2671762"/>
            <a:ext cx="3409950" cy="2276475"/>
          </a:xfrm>
        </p:spPr>
      </p:pic>
      <p:sp>
        <p:nvSpPr>
          <p:cNvPr id="3" name="Title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ro-RO" dirty="0" smtClean="0"/>
              <a:t>STE</a:t>
            </a:r>
            <a:r>
              <a:rPr lang="en-GB" dirty="0" smtClean="0"/>
              <a:t>AGUL:</a:t>
            </a:r>
            <a:endParaRPr lang="ro-RO"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112</TotalTime>
  <Words>442</Words>
  <Application>Microsoft Office PowerPoint</Application>
  <PresentationFormat>On-screen Show (4:3)</PresentationFormat>
  <Paragraphs>40</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Paper</vt:lpstr>
      <vt:lpstr>ROMANIA-BRASOV</vt:lpstr>
      <vt:lpstr>INFORMATII:</vt:lpstr>
      <vt:lpstr>Distanța Satu Mare-Brașov</vt:lpstr>
      <vt:lpstr>Atracții turistice</vt:lpstr>
      <vt:lpstr>Slide 5</vt:lpstr>
      <vt:lpstr>Biserica Neagră</vt:lpstr>
      <vt:lpstr>Slide 7</vt:lpstr>
      <vt:lpstr>POPULATIE</vt:lpstr>
      <vt:lpstr>STEAGUL:</vt:lpstr>
      <vt:lpstr>GEOGRAFIA</vt:lpstr>
      <vt:lpstr>FAUNA ȘI FLORA</vt:lpstr>
      <vt:lpstr>SUPRAFAȚA</vt:lpstr>
      <vt:lpstr>ISTORIA</vt:lpstr>
      <vt:lpstr>CLIMA SI PRECIPITAȚI.</vt:lpstr>
      <vt:lpstr>HIDROGRAFIA</vt:lpstr>
      <vt:lpstr>Slide 16</vt:lpstr>
      <vt:lpstr>SFARSIT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ROMANIA-BRASOV</dc:title>
  <dc:creator/>
  <cp:lastModifiedBy>User</cp:lastModifiedBy>
  <cp:revision>15</cp:revision>
  <dcterms:created xsi:type="dcterms:W3CDTF">2006-08-16T00:00:00Z</dcterms:created>
  <dcterms:modified xsi:type="dcterms:W3CDTF">2018-03-13T08:49:38Z</dcterms:modified>
</cp:coreProperties>
</file>